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094" r:id="rId4"/>
    <p:sldId id="1109" r:id="rId5"/>
    <p:sldId id="1121" r:id="rId6"/>
    <p:sldId id="1115" r:id="rId7"/>
    <p:sldId id="1110" r:id="rId8"/>
    <p:sldId id="1117" r:id="rId9"/>
    <p:sldId id="1118" r:id="rId10"/>
    <p:sldId id="1119" r:id="rId11"/>
    <p:sldId id="1122"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09"/>
            <p14:sldId id="1121"/>
            <p14:sldId id="1115"/>
            <p14:sldId id="1110"/>
            <p14:sldId id="1117"/>
            <p14:sldId id="1118"/>
            <p14:sldId id="1119"/>
            <p14:sldId id="1122"/>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8" autoAdjust="0"/>
    <p:restoredTop sz="96447" autoAdjust="0"/>
  </p:normalViewPr>
  <p:slideViewPr>
    <p:cSldViewPr snapToGrid="0">
      <p:cViewPr varScale="1">
        <p:scale>
          <a:sx n="67" d="100"/>
          <a:sy n="67" d="100"/>
        </p:scale>
        <p:origin x="1146" y="6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1st-order initial-value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1st-order initial-value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1st-order initial-value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1st-order initial-value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1st-order initial-value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image" Target="../media/image20.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oleObject" Target="../embeddings/oleObject12.bin"/><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audio" Target="../media/media11.m4a"/><Relationship Id="rId7" Type="http://schemas.openxmlformats.org/officeDocument/2006/relationships/image" Target="../media/image23.wmf"/><Relationship Id="rId12"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oleObject" Target="../embeddings/oleObject13.bin"/><Relationship Id="rId11" Type="http://schemas.openxmlformats.org/officeDocument/2006/relationships/image" Target="../media/image20.wmf"/><Relationship Id="rId5" Type="http://schemas.openxmlformats.org/officeDocument/2006/relationships/image" Target="../media/image17.png"/><Relationship Id="rId10" Type="http://schemas.openxmlformats.org/officeDocument/2006/relationships/oleObject" Target="../embeddings/oleObject15.bin"/><Relationship Id="rId4" Type="http://schemas.openxmlformats.org/officeDocument/2006/relationships/slideLayout" Target="../slideLayouts/slideLayout2.xml"/><Relationship Id="rId9" Type="http://schemas.openxmlformats.org/officeDocument/2006/relationships/image" Target="../media/image24.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6.bin"/><Relationship Id="rId3" Type="http://schemas.openxmlformats.org/officeDocument/2006/relationships/audio" Target="../media/media5.m4a"/><Relationship Id="rId7" Type="http://schemas.openxmlformats.org/officeDocument/2006/relationships/oleObject" Target="../embeddings/oleObject3.bin"/><Relationship Id="rId12" Type="http://schemas.openxmlformats.org/officeDocument/2006/relationships/image" Target="../media/image13.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8.png"/><Relationship Id="rId10" Type="http://schemas.openxmlformats.org/officeDocument/2006/relationships/image" Target="../media/image12.wmf"/><Relationship Id="rId4" Type="http://schemas.openxmlformats.org/officeDocument/2006/relationships/slideLayout" Target="../slideLayouts/slideLayout2.xml"/><Relationship Id="rId9" Type="http://schemas.openxmlformats.org/officeDocument/2006/relationships/oleObject" Target="../embeddings/oleObject4.bin"/><Relationship Id="rId14" Type="http://schemas.openxmlformats.org/officeDocument/2006/relationships/image" Target="../media/image14.wmf"/></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7.m4a"/><Relationship Id="rId7" Type="http://schemas.openxmlformats.org/officeDocument/2006/relationships/oleObject" Target="../embeddings/oleObject8.bin"/><Relationship Id="rId12"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5.wmf"/><Relationship Id="rId11" Type="http://schemas.openxmlformats.org/officeDocument/2006/relationships/image" Target="../media/image18.wmf"/><Relationship Id="rId5" Type="http://schemas.openxmlformats.org/officeDocument/2006/relationships/oleObject" Target="../embeddings/oleObject7.bin"/><Relationship Id="rId10" Type="http://schemas.openxmlformats.org/officeDocument/2006/relationships/oleObject" Target="../embeddings/oleObject9.bin"/><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image" Target="../media/image20.w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oleObject" Target="../embeddings/oleObject10.bin"/><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image" Target="../media/image20.w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oleObject" Target="../embeddings/oleObject11.bin"/><Relationship Id="rId5" Type="http://schemas.openxmlformats.org/officeDocument/2006/relationships/image" Target="../media/image2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a:t>
            </a:r>
            <a:br>
              <a:rPr lang="en-US" dirty="0"/>
            </a:br>
            <a:r>
              <a:rPr lang="en-US" dirty="0"/>
              <a:t>1</a:t>
            </a:r>
            <a:r>
              <a:rPr lang="en-US" baseline="30000" dirty="0"/>
              <a:t>st</a:t>
            </a:r>
            <a:r>
              <a:rPr lang="en-US" dirty="0"/>
              <a:t>-order initial-value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3020C93E-B905-422A-BEC0-FDC124C95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247"/>
    </mc:Choice>
    <mc:Fallback xmlns="">
      <p:transition spd="slow" advTm="1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525D2DBE-B6E1-4BD9-9972-6E734F5AECD9}"/>
              </a:ext>
            </a:extLst>
          </p:cNvPr>
          <p:cNvPicPr>
            <a:picLocks noChangeAspect="1"/>
          </p:cNvPicPr>
          <p:nvPr/>
        </p:nvPicPr>
        <p:blipFill>
          <a:blip r:embed="rId5"/>
          <a:stretch>
            <a:fillRect/>
          </a:stretch>
        </p:blipFill>
        <p:spPr>
          <a:xfrm>
            <a:off x="4913152" y="2468563"/>
            <a:ext cx="3962400" cy="3657600"/>
          </a:xfrm>
          <a:prstGeom prst="rect">
            <a:avLst/>
          </a:prstGeom>
        </p:spPr>
      </p:pic>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Visual interpretation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Indeed, any initial condition you specify results in a different</a:t>
            </a:r>
            <a:br>
              <a:rPr lang="en-US" dirty="0"/>
            </a:br>
            <a:r>
              <a:rPr lang="en-US" dirty="0"/>
              <a:t>solution</a:t>
            </a:r>
          </a:p>
          <a:p>
            <a:pPr lvl="1"/>
            <a:r>
              <a:rPr lang="en-US" dirty="0"/>
              <a:t>Our goal will be to</a:t>
            </a:r>
            <a:br>
              <a:rPr lang="en-US" dirty="0"/>
            </a:br>
            <a:r>
              <a:rPr lang="en-US" dirty="0"/>
              <a:t>approximate these solutions</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57436AEE-F4CD-4E1C-855A-5C319AF4DC93}"/>
              </a:ext>
            </a:extLst>
          </p:cNvPr>
          <p:cNvGraphicFramePr>
            <a:graphicFrameLocks noChangeAspect="1"/>
          </p:cNvGraphicFramePr>
          <p:nvPr>
            <p:extLst>
              <p:ext uri="{D42A27DB-BD31-4B8C-83A1-F6EECF244321}">
                <p14:modId xmlns:p14="http://schemas.microsoft.com/office/powerpoint/2010/main" val="1625060464"/>
              </p:ext>
            </p:extLst>
          </p:nvPr>
        </p:nvGraphicFramePr>
        <p:xfrm>
          <a:off x="1021476" y="3893344"/>
          <a:ext cx="3327400" cy="473075"/>
        </p:xfrm>
        <a:graphic>
          <a:graphicData uri="http://schemas.openxmlformats.org/presentationml/2006/ole">
            <mc:AlternateContent xmlns:mc="http://schemas.openxmlformats.org/markup-compatibility/2006">
              <mc:Choice xmlns:v="urn:schemas-microsoft-com:vml" Requires="v">
                <p:oleObj name="Equation" r:id="rId6" imgW="1879560" imgH="266400" progId="Equation.DSMT4">
                  <p:embed/>
                </p:oleObj>
              </mc:Choice>
              <mc:Fallback>
                <p:oleObj name="Equation" r:id="rId6" imgW="1879560" imgH="266400" progId="Equation.DSMT4">
                  <p:embed/>
                  <p:pic>
                    <p:nvPicPr>
                      <p:cNvPr id="9" name="Object 8">
                        <a:extLst>
                          <a:ext uri="{FF2B5EF4-FFF2-40B4-BE49-F238E27FC236}">
                            <a16:creationId xmlns:a16="http://schemas.microsoft.com/office/drawing/2014/main" id="{57436AEE-F4CD-4E1C-855A-5C319AF4DC93}"/>
                          </a:ext>
                        </a:extLst>
                      </p:cNvPr>
                      <p:cNvPicPr/>
                      <p:nvPr/>
                    </p:nvPicPr>
                    <p:blipFill>
                      <a:blip r:embed="rId7"/>
                      <a:stretch>
                        <a:fillRect/>
                      </a:stretch>
                    </p:blipFill>
                    <p:spPr>
                      <a:xfrm>
                        <a:off x="1021476" y="3893344"/>
                        <a:ext cx="3327400" cy="47307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DD669251-B173-42EC-8D69-293BF015B4F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29607709"/>
      </p:ext>
    </p:extLst>
  </p:cSld>
  <p:clrMapOvr>
    <a:masterClrMapping/>
  </p:clrMapOvr>
  <mc:AlternateContent xmlns:mc="http://schemas.openxmlformats.org/markup-compatibility/2006" xmlns:p14="http://schemas.microsoft.com/office/powerpoint/2010/main">
    <mc:Choice Requires="p14">
      <p:transition spd="slow" p14:dur="2000" advTm="18189"/>
    </mc:Choice>
    <mc:Fallback xmlns="">
      <p:transition spd="slow" advTm="1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Visual interpretation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Fortunately, we will use the differential equation:</a:t>
            </a:r>
          </a:p>
          <a:p>
            <a:endParaRPr lang="en-US" dirty="0"/>
          </a:p>
          <a:p>
            <a:endParaRPr lang="en-US" dirty="0"/>
          </a:p>
          <a:p>
            <a:pPr lvl="1"/>
            <a:r>
              <a:rPr lang="en-US" dirty="0"/>
              <a:t>Suppose we have an initial</a:t>
            </a:r>
            <a:br>
              <a:rPr lang="en-US" dirty="0"/>
            </a:br>
            <a:r>
              <a:rPr lang="en-US" dirty="0"/>
              <a:t>condition </a:t>
            </a:r>
            <a:r>
              <a:rPr lang="en-US" i="1" dirty="0">
                <a:latin typeface="Times New Roman" panose="02020603050405020304" pitchFamily="18" charset="0"/>
              </a:rPr>
              <a:t>y</a:t>
            </a:r>
            <a:r>
              <a:rPr lang="en-US" dirty="0">
                <a:latin typeface="Times New Roman" panose="02020603050405020304" pitchFamily="18" charset="0"/>
              </a:rPr>
              <a:t>(0) = 1</a:t>
            </a:r>
          </a:p>
          <a:p>
            <a:pPr lvl="1"/>
            <a:r>
              <a:rPr lang="en-US" dirty="0"/>
              <a:t>The slope here </a:t>
            </a:r>
          </a:p>
          <a:p>
            <a:pPr lvl="1"/>
            <a:endParaRPr lang="en-US" dirty="0"/>
          </a:p>
          <a:p>
            <a:pPr lvl="1"/>
            <a:endParaRPr lang="en-US" dirty="0"/>
          </a:p>
          <a:p>
            <a:pPr lvl="1"/>
            <a:r>
              <a:rPr lang="en-US" dirty="0"/>
              <a:t>From Taylor series,</a:t>
            </a:r>
            <a:br>
              <a:rPr lang="en-US" dirty="0"/>
            </a:br>
            <a:r>
              <a:rPr lang="en-US" dirty="0"/>
              <a:t>    you know that </a:t>
            </a:r>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10" name="Picture 9">
            <a:extLst>
              <a:ext uri="{FF2B5EF4-FFF2-40B4-BE49-F238E27FC236}">
                <a16:creationId xmlns:a16="http://schemas.microsoft.com/office/drawing/2014/main" id="{C0669132-D6AB-4AFB-8105-5E89F945F455}"/>
              </a:ext>
            </a:extLst>
          </p:cNvPr>
          <p:cNvPicPr>
            <a:picLocks noChangeAspect="1"/>
          </p:cNvPicPr>
          <p:nvPr/>
        </p:nvPicPr>
        <p:blipFill>
          <a:blip r:embed="rId5"/>
          <a:stretch>
            <a:fillRect/>
          </a:stretch>
        </p:blipFill>
        <p:spPr>
          <a:xfrm>
            <a:off x="4913152" y="2468563"/>
            <a:ext cx="3962400" cy="3657600"/>
          </a:xfrm>
          <a:prstGeom prst="rect">
            <a:avLst/>
          </a:prstGeom>
        </p:spPr>
      </p:pic>
      <p:sp>
        <p:nvSpPr>
          <p:cNvPr id="6" name="Oval 5">
            <a:extLst>
              <a:ext uri="{FF2B5EF4-FFF2-40B4-BE49-F238E27FC236}">
                <a16:creationId xmlns:a16="http://schemas.microsoft.com/office/drawing/2014/main" id="{7335818D-889D-429C-870F-EB9E3D5A77DD}"/>
              </a:ext>
            </a:extLst>
          </p:cNvPr>
          <p:cNvSpPr/>
          <p:nvPr/>
        </p:nvSpPr>
        <p:spPr>
          <a:xfrm>
            <a:off x="5419698" y="386318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61638D9-C25A-499F-916B-2E2DED285456}"/>
              </a:ext>
            </a:extLst>
          </p:cNvPr>
          <p:cNvCxnSpPr>
            <a:cxnSpLocks/>
          </p:cNvCxnSpPr>
          <p:nvPr/>
        </p:nvCxnSpPr>
        <p:spPr>
          <a:xfrm>
            <a:off x="5462310" y="3908901"/>
            <a:ext cx="195112" cy="5602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5513C86-1D57-4794-82F2-9332E9CAB679}"/>
              </a:ext>
            </a:extLst>
          </p:cNvPr>
          <p:cNvSpPr/>
          <p:nvPr/>
        </p:nvSpPr>
        <p:spPr>
          <a:xfrm>
            <a:off x="5624762" y="3928332"/>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187366FC-CA28-4837-80B2-BCBFF9BB1D4C}"/>
              </a:ext>
            </a:extLst>
          </p:cNvPr>
          <p:cNvGraphicFramePr>
            <a:graphicFrameLocks noChangeAspect="1"/>
          </p:cNvGraphicFramePr>
          <p:nvPr>
            <p:extLst>
              <p:ext uri="{D42A27DB-BD31-4B8C-83A1-F6EECF244321}">
                <p14:modId xmlns:p14="http://schemas.microsoft.com/office/powerpoint/2010/main" val="1302546924"/>
              </p:ext>
            </p:extLst>
          </p:nvPr>
        </p:nvGraphicFramePr>
        <p:xfrm>
          <a:off x="877493" y="3953757"/>
          <a:ext cx="3889375" cy="473075"/>
        </p:xfrm>
        <a:graphic>
          <a:graphicData uri="http://schemas.openxmlformats.org/presentationml/2006/ole">
            <mc:AlternateContent xmlns:mc="http://schemas.openxmlformats.org/markup-compatibility/2006">
              <mc:Choice xmlns:v="urn:schemas-microsoft-com:vml" Requires="v">
                <p:oleObj name="Equation" r:id="rId6" imgW="2197080" imgH="266400" progId="Equation.DSMT4">
                  <p:embed/>
                </p:oleObj>
              </mc:Choice>
              <mc:Fallback>
                <p:oleObj name="Equation" r:id="rId6" imgW="2197080" imgH="266400" progId="Equation.DSMT4">
                  <p:embed/>
                  <p:pic>
                    <p:nvPicPr>
                      <p:cNvPr id="9" name="Object 8">
                        <a:extLst>
                          <a:ext uri="{FF2B5EF4-FFF2-40B4-BE49-F238E27FC236}">
                            <a16:creationId xmlns:a16="http://schemas.microsoft.com/office/drawing/2014/main" id="{57436AEE-F4CD-4E1C-855A-5C319AF4DC93}"/>
                          </a:ext>
                        </a:extLst>
                      </p:cNvPr>
                      <p:cNvPicPr/>
                      <p:nvPr/>
                    </p:nvPicPr>
                    <p:blipFill>
                      <a:blip r:embed="rId7"/>
                      <a:stretch>
                        <a:fillRect/>
                      </a:stretch>
                    </p:blipFill>
                    <p:spPr>
                      <a:xfrm>
                        <a:off x="877493" y="3953757"/>
                        <a:ext cx="3889375" cy="4730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AF15860-D3E2-46D2-B009-97F42FBFE094}"/>
              </a:ext>
            </a:extLst>
          </p:cNvPr>
          <p:cNvGraphicFramePr>
            <a:graphicFrameLocks noChangeAspect="1"/>
          </p:cNvGraphicFramePr>
          <p:nvPr>
            <p:extLst>
              <p:ext uri="{D42A27DB-BD31-4B8C-83A1-F6EECF244321}">
                <p14:modId xmlns:p14="http://schemas.microsoft.com/office/powerpoint/2010/main" val="1374634419"/>
              </p:ext>
            </p:extLst>
          </p:nvPr>
        </p:nvGraphicFramePr>
        <p:xfrm>
          <a:off x="1621712" y="5349255"/>
          <a:ext cx="2763838" cy="473075"/>
        </p:xfrm>
        <a:graphic>
          <a:graphicData uri="http://schemas.openxmlformats.org/presentationml/2006/ole">
            <mc:AlternateContent xmlns:mc="http://schemas.openxmlformats.org/markup-compatibility/2006">
              <mc:Choice xmlns:v="urn:schemas-microsoft-com:vml" Requires="v">
                <p:oleObj name="Equation" r:id="rId8" imgW="1562040" imgH="266400" progId="Equation.DSMT4">
                  <p:embed/>
                </p:oleObj>
              </mc:Choice>
              <mc:Fallback>
                <p:oleObj name="Equation" r:id="rId8" imgW="1562040" imgH="266400" progId="Equation.DSMT4">
                  <p:embed/>
                  <p:pic>
                    <p:nvPicPr>
                      <p:cNvPr id="7" name="Object 6">
                        <a:extLst>
                          <a:ext uri="{FF2B5EF4-FFF2-40B4-BE49-F238E27FC236}">
                            <a16:creationId xmlns:a16="http://schemas.microsoft.com/office/drawing/2014/main" id="{8A314D23-A052-4EC7-BBB3-AEB0B1159998}"/>
                          </a:ext>
                        </a:extLst>
                      </p:cNvPr>
                      <p:cNvPicPr/>
                      <p:nvPr/>
                    </p:nvPicPr>
                    <p:blipFill>
                      <a:blip r:embed="rId9"/>
                      <a:stretch>
                        <a:fillRect/>
                      </a:stretch>
                    </p:blipFill>
                    <p:spPr>
                      <a:xfrm>
                        <a:off x="1621712" y="5349255"/>
                        <a:ext cx="2763838" cy="4730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03725B0-54E3-48BA-911F-0CC824BF61B8}"/>
              </a:ext>
            </a:extLst>
          </p:cNvPr>
          <p:cNvGraphicFramePr>
            <a:graphicFrameLocks noChangeAspect="1"/>
          </p:cNvGraphicFramePr>
          <p:nvPr>
            <p:extLst>
              <p:ext uri="{D42A27DB-BD31-4B8C-83A1-F6EECF244321}">
                <p14:modId xmlns:p14="http://schemas.microsoft.com/office/powerpoint/2010/main" val="2510101663"/>
              </p:ext>
            </p:extLst>
          </p:nvPr>
        </p:nvGraphicFramePr>
        <p:xfrm>
          <a:off x="1286232" y="2067366"/>
          <a:ext cx="3327400" cy="473075"/>
        </p:xfrm>
        <a:graphic>
          <a:graphicData uri="http://schemas.openxmlformats.org/presentationml/2006/ole">
            <mc:AlternateContent xmlns:mc="http://schemas.openxmlformats.org/markup-compatibility/2006">
              <mc:Choice xmlns:v="urn:schemas-microsoft-com:vml" Requires="v">
                <p:oleObj name="Equation" r:id="rId10" imgW="1879560" imgH="266400" progId="Equation.DSMT4">
                  <p:embed/>
                </p:oleObj>
              </mc:Choice>
              <mc:Fallback>
                <p:oleObj name="Equation" r:id="rId10" imgW="1879560" imgH="266400" progId="Equation.DSMT4">
                  <p:embed/>
                  <p:pic>
                    <p:nvPicPr>
                      <p:cNvPr id="9" name="Object 8">
                        <a:extLst>
                          <a:ext uri="{FF2B5EF4-FFF2-40B4-BE49-F238E27FC236}">
                            <a16:creationId xmlns:a16="http://schemas.microsoft.com/office/drawing/2014/main" id="{57436AEE-F4CD-4E1C-855A-5C319AF4DC93}"/>
                          </a:ext>
                        </a:extLst>
                      </p:cNvPr>
                      <p:cNvPicPr/>
                      <p:nvPr/>
                    </p:nvPicPr>
                    <p:blipFill>
                      <a:blip r:embed="rId11"/>
                      <a:stretch>
                        <a:fillRect/>
                      </a:stretch>
                    </p:blipFill>
                    <p:spPr>
                      <a:xfrm>
                        <a:off x="1286232" y="2067366"/>
                        <a:ext cx="3327400" cy="473075"/>
                      </a:xfrm>
                      <a:prstGeom prst="rect">
                        <a:avLst/>
                      </a:prstGeom>
                    </p:spPr>
                  </p:pic>
                </p:oleObj>
              </mc:Fallback>
            </mc:AlternateContent>
          </a:graphicData>
        </a:graphic>
      </p:graphicFrame>
      <p:pic>
        <p:nvPicPr>
          <p:cNvPr id="21" name="Audio 20">
            <a:hlinkClick r:id="" action="ppaction://media"/>
            <a:extLst>
              <a:ext uri="{FF2B5EF4-FFF2-40B4-BE49-F238E27FC236}">
                <a16:creationId xmlns:a16="http://schemas.microsoft.com/office/drawing/2014/main" id="{E25CBEAC-406B-4B1C-855F-09B10C3C78A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6907701"/>
      </p:ext>
    </p:extLst>
  </p:cSld>
  <p:clrMapOvr>
    <a:masterClrMapping/>
  </p:clrMapOvr>
  <mc:AlternateContent xmlns:mc="http://schemas.openxmlformats.org/markup-compatibility/2006" xmlns:p14="http://schemas.microsoft.com/office/powerpoint/2010/main">
    <mc:Choice Requires="p14">
      <p:transition spd="slow" p14:dur="2000" advTm="50115"/>
    </mc:Choice>
    <mc:Fallback xmlns="">
      <p:transition spd="slow" advTm="5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1"/>
                </p:tgtEl>
              </p:cMediaNode>
            </p:audio>
          </p:childTnLst>
        </p:cTn>
      </p:par>
    </p:tnLst>
    <p:bldLst>
      <p:bldP spid="6"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 better understanding of an initial-value problem</a:t>
            </a:r>
          </a:p>
          <a:p>
            <a:pPr lvl="1"/>
            <a:r>
              <a:rPr lang="en-US" dirty="0"/>
              <a:t>Are aware of how approximating such solutions are equivalent to performing integrations</a:t>
            </a:r>
          </a:p>
          <a:p>
            <a:pPr lvl="1"/>
            <a:r>
              <a:rPr lang="en-US" dirty="0"/>
              <a:t>Understand how the differential equation gives the slope of solutions</a:t>
            </a:r>
          </a:p>
          <a:p>
            <a:pPr lvl="1"/>
            <a:r>
              <a:rPr lang="en-US" dirty="0"/>
              <a:t>Understand how the initial condition specifies one specific solution</a:t>
            </a:r>
          </a:p>
        </p:txBody>
      </p:sp>
      <p:sp>
        <p:nvSpPr>
          <p:cNvPr id="4" name="Footer Placeholder 3"/>
          <p:cNvSpPr>
            <a:spLocks noGrp="1"/>
          </p:cNvSpPr>
          <p:nvPr>
            <p:ph type="ftr" sz="quarter" idx="11"/>
          </p:nvPr>
        </p:nvSpPr>
        <p:spPr/>
        <p:txBody>
          <a:bodyPr/>
          <a:lstStyle/>
          <a:p>
            <a:r>
              <a:rPr lang="en-US"/>
              <a:t>Approximating solutions to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4DB7C969-F16C-47EB-A191-7769E10996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4326"/>
    </mc:Choice>
    <mc:Fallback xmlns="">
      <p:transition spd="slow" advTm="34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https://en.wikipedia.org/wiki/Initial_value_problem</a:t>
            </a:r>
          </a:p>
        </p:txBody>
      </p:sp>
      <p:sp>
        <p:nvSpPr>
          <p:cNvPr id="4" name="Footer Placeholder 3"/>
          <p:cNvSpPr>
            <a:spLocks noGrp="1"/>
          </p:cNvSpPr>
          <p:nvPr>
            <p:ph type="ftr" sz="quarter" idx="11"/>
          </p:nvPr>
        </p:nvSpPr>
        <p:spPr/>
        <p:txBody>
          <a:bodyPr/>
          <a:lstStyle/>
          <a:p>
            <a:r>
              <a:rPr lang="en-US"/>
              <a:t>Approximating solutions to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Focus on 1</a:t>
            </a:r>
            <a:r>
              <a:rPr lang="en-US" baseline="30000" dirty="0"/>
              <a:t>st</a:t>
            </a:r>
            <a:r>
              <a:rPr lang="en-US" dirty="0"/>
              <a:t>-order initial value problems (</a:t>
            </a:r>
            <a:r>
              <a:rPr lang="en-US" cap="small" dirty="0" err="1"/>
              <a:t>ivp</a:t>
            </a:r>
            <a:r>
              <a:rPr lang="en-US" dirty="0" err="1"/>
              <a:t>s</a:t>
            </a:r>
            <a:r>
              <a:rPr lang="en-US" dirty="0"/>
              <a:t>)</a:t>
            </a:r>
          </a:p>
          <a:p>
            <a:pPr lvl="1"/>
            <a:r>
              <a:rPr lang="en-US" dirty="0"/>
              <a:t>Observe how solving such solutions is equivalent to performing integration</a:t>
            </a:r>
          </a:p>
          <a:p>
            <a:pPr lvl="1"/>
            <a:r>
              <a:rPr lang="en-US" dirty="0"/>
              <a:t>List the methods we will use to approximate solutions</a:t>
            </a:r>
          </a:p>
          <a:p>
            <a:pPr lvl="1"/>
            <a:r>
              <a:rPr lang="en-US" dirty="0"/>
              <a:t>Observe that these solutions parallel algorithms we’ve already seen</a:t>
            </a:r>
          </a:p>
          <a:p>
            <a:pPr lvl="1"/>
            <a:r>
              <a:rPr lang="en-US" dirty="0"/>
              <a:t>Show the meaning of the ordinary differential equation and the initial </a:t>
            </a:r>
            <a:r>
              <a:rPr lang="en-US"/>
              <a:t>conditions visually</a:t>
            </a:r>
            <a:endParaRPr lang="en-US" dirty="0"/>
          </a:p>
        </p:txBody>
      </p:sp>
      <p:sp>
        <p:nvSpPr>
          <p:cNvPr id="4" name="Footer Placeholder 3"/>
          <p:cNvSpPr>
            <a:spLocks noGrp="1"/>
          </p:cNvSpPr>
          <p:nvPr>
            <p:ph type="ftr" sz="quarter" idx="11"/>
          </p:nvPr>
        </p:nvSpPr>
        <p:spPr/>
        <p:txBody>
          <a:bodyPr/>
          <a:lstStyle/>
          <a:p>
            <a:r>
              <a:rPr lang="en-US"/>
              <a:t>Approximating solutions to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DFEB06B6-3196-4D25-AC8C-A8D61DE12E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2429"/>
    </mc:Choice>
    <mc:Fallback xmlns="">
      <p:transition spd="slow" advTm="4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first-order initial-value problem (</a:t>
            </a:r>
            <a:r>
              <a:rPr lang="en-US" cap="small" dirty="0" err="1"/>
              <a:t>ivp</a:t>
            </a:r>
            <a:r>
              <a:rPr lang="en-US" dirty="0"/>
              <a:t>) is any such problem that can be written as:</a:t>
            </a:r>
          </a:p>
          <a:p>
            <a:endParaRPr lang="en-US" dirty="0"/>
          </a:p>
          <a:p>
            <a:endParaRPr lang="en-US" dirty="0"/>
          </a:p>
          <a:p>
            <a:endParaRPr lang="en-US" dirty="0"/>
          </a:p>
          <a:p>
            <a:endParaRPr lang="en-US" dirty="0"/>
          </a:p>
          <a:p>
            <a:pPr lvl="1"/>
            <a:r>
              <a:rPr lang="en-US" dirty="0"/>
              <a:t>In calculus, techniques used in solving higher-order </a:t>
            </a:r>
            <a:r>
              <a:rPr lang="en-US" cap="small" dirty="0" err="1"/>
              <a:t>ivp</a:t>
            </a:r>
            <a:r>
              <a:rPr lang="en-US" dirty="0"/>
              <a:t>, boundary-value problems, and partial differential equations often differ</a:t>
            </a:r>
          </a:p>
          <a:p>
            <a:pPr lvl="1"/>
            <a:r>
              <a:rPr lang="en-US" dirty="0"/>
              <a:t>The techniques we will use to approximate solutions,</a:t>
            </a:r>
            <a:br>
              <a:rPr lang="en-US" dirty="0"/>
            </a:br>
            <a:r>
              <a:rPr lang="en-US" dirty="0"/>
              <a:t>		however, can be generalized</a:t>
            </a:r>
          </a:p>
          <a:p>
            <a:pPr lvl="1"/>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3869143965"/>
              </p:ext>
            </p:extLst>
          </p:nvPr>
        </p:nvGraphicFramePr>
        <p:xfrm>
          <a:off x="3537238" y="2312485"/>
          <a:ext cx="2069523" cy="943841"/>
        </p:xfrm>
        <a:graphic>
          <a:graphicData uri="http://schemas.openxmlformats.org/presentationml/2006/ole">
            <mc:AlternateContent xmlns:mc="http://schemas.openxmlformats.org/markup-compatibility/2006">
              <mc:Choice xmlns:v="urn:schemas-microsoft-com:vml" Requires="v">
                <p:oleObj name="Equation" r:id="rId5" imgW="1168200" imgH="533160" progId="Equation.DSMT4">
                  <p:embed/>
                </p:oleObj>
              </mc:Choice>
              <mc:Fallback>
                <p:oleObj name="Equation" r:id="rId5" imgW="1168200" imgH="53316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3537238" y="2312485"/>
                        <a:ext cx="2069523" cy="943841"/>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2EBD7189-636E-4B3E-99DA-AC9DCA1571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93393"/>
    </mc:Choice>
    <mc:Fallback xmlns="">
      <p:transition spd="slow" advTm="9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Our 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could immediately jump to explaining the </a:t>
            </a:r>
            <a:r>
              <a:rPr lang="en-US" dirty="0" err="1"/>
              <a:t>Dormand</a:t>
            </a:r>
            <a:r>
              <a:rPr lang="en-US" dirty="0"/>
              <a:t>-Prince method…</a:t>
            </a:r>
          </a:p>
          <a:p>
            <a:pPr lvl="1"/>
            <a:r>
              <a:rPr lang="en-US" dirty="0"/>
              <a:t>After all, this algorithm was specified in 1980</a:t>
            </a:r>
          </a:p>
          <a:p>
            <a:pPr lvl="2"/>
            <a:r>
              <a:rPr lang="en-US" dirty="0"/>
              <a:t>An algorithm likely defined within the lifetime of your parents</a:t>
            </a:r>
          </a:p>
          <a:p>
            <a:r>
              <a:rPr lang="en-US" dirty="0"/>
              <a:t>Unfortunately, you would not understand the issues at hand</a:t>
            </a:r>
          </a:p>
          <a:p>
            <a:pPr lvl="1"/>
            <a:r>
              <a:rPr lang="en-US" dirty="0"/>
              <a:t>Instead, we will build up with simpler solutions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9" name="Audio 8">
            <a:hlinkClick r:id="" action="ppaction://media"/>
            <a:extLst>
              <a:ext uri="{FF2B5EF4-FFF2-40B4-BE49-F238E27FC236}">
                <a16:creationId xmlns:a16="http://schemas.microsoft.com/office/drawing/2014/main" id="{12A44A01-A0D6-48A8-875E-12EEB1C7D4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xmlns:p14="http://schemas.microsoft.com/office/powerpoint/2010/main">
    <mc:Choice Requires="p14">
      <p:transition spd="slow" p14:dur="2000" advTm="70756"/>
    </mc:Choice>
    <mc:Fallback xmlns="">
      <p:transition spd="slow" advTm="7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Integration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It’s also useful to remember that this is integration:</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a:extLst>
              <a:ext uri="{FF2B5EF4-FFF2-40B4-BE49-F238E27FC236}">
                <a16:creationId xmlns:a16="http://schemas.microsoft.com/office/drawing/2014/main" id="{8A314D23-A052-4EC7-BBB3-AEB0B1159998}"/>
              </a:ext>
            </a:extLst>
          </p:cNvPr>
          <p:cNvGraphicFramePr>
            <a:graphicFrameLocks noChangeAspect="1"/>
          </p:cNvGraphicFramePr>
          <p:nvPr/>
        </p:nvGraphicFramePr>
        <p:xfrm>
          <a:off x="3225800" y="2125663"/>
          <a:ext cx="2068513" cy="473075"/>
        </p:xfrm>
        <a:graphic>
          <a:graphicData uri="http://schemas.openxmlformats.org/presentationml/2006/ole">
            <mc:AlternateContent xmlns:mc="http://schemas.openxmlformats.org/markup-compatibility/2006">
              <mc:Choice xmlns:v="urn:schemas-microsoft-com:vml" Requires="v">
                <p:oleObj name="Equation" r:id="rId5" imgW="1168200" imgH="266400" progId="Equation.DSMT4">
                  <p:embed/>
                </p:oleObj>
              </mc:Choice>
              <mc:Fallback>
                <p:oleObj name="Equation" r:id="rId5" imgW="1168200" imgH="266400" progId="Equation.DSMT4">
                  <p:embed/>
                  <p:pic>
                    <p:nvPicPr>
                      <p:cNvPr id="7" name="Object 6">
                        <a:extLst>
                          <a:ext uri="{FF2B5EF4-FFF2-40B4-BE49-F238E27FC236}">
                            <a16:creationId xmlns:a16="http://schemas.microsoft.com/office/drawing/2014/main" id="{8A314D23-A052-4EC7-BBB3-AEB0B1159998}"/>
                          </a:ext>
                        </a:extLst>
                      </p:cNvPr>
                      <p:cNvPicPr/>
                      <p:nvPr/>
                    </p:nvPicPr>
                    <p:blipFill>
                      <a:blip r:embed="rId6"/>
                      <a:stretch>
                        <a:fillRect/>
                      </a:stretch>
                    </p:blipFill>
                    <p:spPr>
                      <a:xfrm>
                        <a:off x="3225800" y="2125663"/>
                        <a:ext cx="2068513" cy="4730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B4A03FB-BC98-4204-9795-AAFE29494E30}"/>
              </a:ext>
            </a:extLst>
          </p:cNvPr>
          <p:cNvGraphicFramePr>
            <a:graphicFrameLocks noChangeAspect="1"/>
          </p:cNvGraphicFramePr>
          <p:nvPr/>
        </p:nvGraphicFramePr>
        <p:xfrm>
          <a:off x="2746373" y="2753519"/>
          <a:ext cx="3057525" cy="855663"/>
        </p:xfrm>
        <a:graphic>
          <a:graphicData uri="http://schemas.openxmlformats.org/presentationml/2006/ole">
            <mc:AlternateContent xmlns:mc="http://schemas.openxmlformats.org/markup-compatibility/2006">
              <mc:Choice xmlns:v="urn:schemas-microsoft-com:vml" Requires="v">
                <p:oleObj name="Equation" r:id="rId7" imgW="1726920" imgH="482400" progId="Equation.DSMT4">
                  <p:embed/>
                </p:oleObj>
              </mc:Choice>
              <mc:Fallback>
                <p:oleObj name="Equation" r:id="rId7" imgW="1726920" imgH="482400" progId="Equation.DSMT4">
                  <p:embed/>
                  <p:pic>
                    <p:nvPicPr>
                      <p:cNvPr id="8" name="Object 7">
                        <a:extLst>
                          <a:ext uri="{FF2B5EF4-FFF2-40B4-BE49-F238E27FC236}">
                            <a16:creationId xmlns:a16="http://schemas.microsoft.com/office/drawing/2014/main" id="{DB4A03FB-BC98-4204-9795-AAFE29494E30}"/>
                          </a:ext>
                        </a:extLst>
                      </p:cNvPr>
                      <p:cNvPicPr/>
                      <p:nvPr/>
                    </p:nvPicPr>
                    <p:blipFill>
                      <a:blip r:embed="rId8"/>
                      <a:stretch>
                        <a:fillRect/>
                      </a:stretch>
                    </p:blipFill>
                    <p:spPr>
                      <a:xfrm>
                        <a:off x="2746373" y="2753519"/>
                        <a:ext cx="3057525" cy="8556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08304E9-BB04-4249-8095-73BED561E714}"/>
              </a:ext>
            </a:extLst>
          </p:cNvPr>
          <p:cNvGraphicFramePr>
            <a:graphicFrameLocks noChangeAspect="1"/>
          </p:cNvGraphicFramePr>
          <p:nvPr/>
        </p:nvGraphicFramePr>
        <p:xfrm>
          <a:off x="3106737" y="3746500"/>
          <a:ext cx="2674937" cy="855663"/>
        </p:xfrm>
        <a:graphic>
          <a:graphicData uri="http://schemas.openxmlformats.org/presentationml/2006/ole">
            <mc:AlternateContent xmlns:mc="http://schemas.openxmlformats.org/markup-compatibility/2006">
              <mc:Choice xmlns:v="urn:schemas-microsoft-com:vml" Requires="v">
                <p:oleObj name="Equation" r:id="rId9" imgW="1511280" imgH="482400" progId="Equation.DSMT4">
                  <p:embed/>
                </p:oleObj>
              </mc:Choice>
              <mc:Fallback>
                <p:oleObj name="Equation" r:id="rId9" imgW="1511280" imgH="482400" progId="Equation.DSMT4">
                  <p:embed/>
                  <p:pic>
                    <p:nvPicPr>
                      <p:cNvPr id="9" name="Object 8">
                        <a:extLst>
                          <a:ext uri="{FF2B5EF4-FFF2-40B4-BE49-F238E27FC236}">
                            <a16:creationId xmlns:a16="http://schemas.microsoft.com/office/drawing/2014/main" id="{908304E9-BB04-4249-8095-73BED561E714}"/>
                          </a:ext>
                        </a:extLst>
                      </p:cNvPr>
                      <p:cNvPicPr/>
                      <p:nvPr/>
                    </p:nvPicPr>
                    <p:blipFill>
                      <a:blip r:embed="rId10"/>
                      <a:stretch>
                        <a:fillRect/>
                      </a:stretch>
                    </p:blipFill>
                    <p:spPr>
                      <a:xfrm>
                        <a:off x="3106737" y="3746500"/>
                        <a:ext cx="2674937" cy="8556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BA986E4-E075-4597-9FFB-1820100756A8}"/>
              </a:ext>
            </a:extLst>
          </p:cNvPr>
          <p:cNvGraphicFramePr>
            <a:graphicFrameLocks noChangeAspect="1"/>
          </p:cNvGraphicFramePr>
          <p:nvPr/>
        </p:nvGraphicFramePr>
        <p:xfrm>
          <a:off x="2578097" y="4653756"/>
          <a:ext cx="3192462" cy="857250"/>
        </p:xfrm>
        <a:graphic>
          <a:graphicData uri="http://schemas.openxmlformats.org/presentationml/2006/ole">
            <mc:AlternateContent xmlns:mc="http://schemas.openxmlformats.org/markup-compatibility/2006">
              <mc:Choice xmlns:v="urn:schemas-microsoft-com:vml" Requires="v">
                <p:oleObj name="Equation" r:id="rId11" imgW="1803240" imgH="482400" progId="Equation.DSMT4">
                  <p:embed/>
                </p:oleObj>
              </mc:Choice>
              <mc:Fallback>
                <p:oleObj name="Equation" r:id="rId11" imgW="1803240" imgH="482400" progId="Equation.DSMT4">
                  <p:embed/>
                  <p:pic>
                    <p:nvPicPr>
                      <p:cNvPr id="10" name="Object 9">
                        <a:extLst>
                          <a:ext uri="{FF2B5EF4-FFF2-40B4-BE49-F238E27FC236}">
                            <a16:creationId xmlns:a16="http://schemas.microsoft.com/office/drawing/2014/main" id="{FBA986E4-E075-4597-9FFB-1820100756A8}"/>
                          </a:ext>
                        </a:extLst>
                      </p:cNvPr>
                      <p:cNvPicPr/>
                      <p:nvPr/>
                    </p:nvPicPr>
                    <p:blipFill>
                      <a:blip r:embed="rId12"/>
                      <a:stretch>
                        <a:fillRect/>
                      </a:stretch>
                    </p:blipFill>
                    <p:spPr>
                      <a:xfrm>
                        <a:off x="2578097" y="4653756"/>
                        <a:ext cx="3192462" cy="8572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B77FF23-5325-490B-B960-EC290A7FE557}"/>
              </a:ext>
            </a:extLst>
          </p:cNvPr>
          <p:cNvGraphicFramePr>
            <a:graphicFrameLocks noChangeAspect="1"/>
          </p:cNvGraphicFramePr>
          <p:nvPr/>
        </p:nvGraphicFramePr>
        <p:xfrm>
          <a:off x="3367087" y="5561013"/>
          <a:ext cx="3216275" cy="857250"/>
        </p:xfrm>
        <a:graphic>
          <a:graphicData uri="http://schemas.openxmlformats.org/presentationml/2006/ole">
            <mc:AlternateContent xmlns:mc="http://schemas.openxmlformats.org/markup-compatibility/2006">
              <mc:Choice xmlns:v="urn:schemas-microsoft-com:vml" Requires="v">
                <p:oleObj name="Equation" r:id="rId13" imgW="1815840" imgH="482400" progId="Equation.DSMT4">
                  <p:embed/>
                </p:oleObj>
              </mc:Choice>
              <mc:Fallback>
                <p:oleObj name="Equation" r:id="rId13" imgW="1815840" imgH="482400" progId="Equation.DSMT4">
                  <p:embed/>
                  <p:pic>
                    <p:nvPicPr>
                      <p:cNvPr id="11" name="Object 10">
                        <a:extLst>
                          <a:ext uri="{FF2B5EF4-FFF2-40B4-BE49-F238E27FC236}">
                            <a16:creationId xmlns:a16="http://schemas.microsoft.com/office/drawing/2014/main" id="{BB77FF23-5325-490B-B960-EC290A7FE557}"/>
                          </a:ext>
                        </a:extLst>
                      </p:cNvPr>
                      <p:cNvPicPr/>
                      <p:nvPr/>
                    </p:nvPicPr>
                    <p:blipFill>
                      <a:blip r:embed="rId14"/>
                      <a:stretch>
                        <a:fillRect/>
                      </a:stretch>
                    </p:blipFill>
                    <p:spPr>
                      <a:xfrm>
                        <a:off x="3367087" y="5561013"/>
                        <a:ext cx="3216275" cy="857250"/>
                      </a:xfrm>
                      <a:prstGeom prst="rect">
                        <a:avLst/>
                      </a:prstGeom>
                    </p:spPr>
                  </p:pic>
                </p:oleObj>
              </mc:Fallback>
            </mc:AlternateContent>
          </a:graphicData>
        </a:graphic>
      </p:graphicFrame>
      <p:cxnSp>
        <p:nvCxnSpPr>
          <p:cNvPr id="13" name="Straight Arrow Connector 12">
            <a:extLst>
              <a:ext uri="{FF2B5EF4-FFF2-40B4-BE49-F238E27FC236}">
                <a16:creationId xmlns:a16="http://schemas.microsoft.com/office/drawing/2014/main" id="{58E435BC-3892-40A9-A80A-12811B6E450A}"/>
              </a:ext>
            </a:extLst>
          </p:cNvPr>
          <p:cNvCxnSpPr>
            <a:cxnSpLocks/>
          </p:cNvCxnSpPr>
          <p:nvPr/>
        </p:nvCxnSpPr>
        <p:spPr>
          <a:xfrm flipH="1">
            <a:off x="4729164" y="4902002"/>
            <a:ext cx="1664412" cy="841573"/>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E204340-443E-4E83-AC94-EE2F8FFBFD92}"/>
              </a:ext>
            </a:extLst>
          </p:cNvPr>
          <p:cNvSpPr txBox="1"/>
          <p:nvPr/>
        </p:nvSpPr>
        <p:spPr>
          <a:xfrm>
            <a:off x="6412233" y="4653756"/>
            <a:ext cx="2132410"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Initial condition</a:t>
            </a:r>
            <a:endParaRPr lang="en-US" dirty="0"/>
          </a:p>
        </p:txBody>
      </p:sp>
      <p:pic>
        <p:nvPicPr>
          <p:cNvPr id="6" name="Audio 5">
            <a:hlinkClick r:id="" action="ppaction://media"/>
            <a:extLst>
              <a:ext uri="{FF2B5EF4-FFF2-40B4-BE49-F238E27FC236}">
                <a16:creationId xmlns:a16="http://schemas.microsoft.com/office/drawing/2014/main" id="{BAC720A6-FC6B-4AA0-A93E-820B81A5B7A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4113528"/>
      </p:ext>
    </p:extLst>
  </p:cSld>
  <p:clrMapOvr>
    <a:masterClrMapping/>
  </p:clrMapOvr>
  <mc:AlternateContent xmlns:mc="http://schemas.openxmlformats.org/markup-compatibility/2006" xmlns:p14="http://schemas.microsoft.com/office/powerpoint/2010/main">
    <mc:Choice Requires="p14">
      <p:transition spd="slow" p14:dur="2000" advTm="77512"/>
    </mc:Choice>
    <mc:Fallback xmlns="">
      <p:transition spd="slow" advTm="7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Integration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that in solving an initial-value problem,</a:t>
            </a:r>
            <a:br>
              <a:rPr lang="en-US" dirty="0"/>
            </a:br>
            <a:r>
              <a:rPr lang="en-US" dirty="0"/>
              <a:t>		we are integrating</a:t>
            </a:r>
          </a:p>
          <a:p>
            <a:pPr lvl="1"/>
            <a:r>
              <a:rPr lang="en-US" dirty="0"/>
              <a:t>Consequently, the techniques are very similar</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sp>
        <p:nvSpPr>
          <p:cNvPr id="10" name="TextBox 9">
            <a:extLst>
              <a:ext uri="{FF2B5EF4-FFF2-40B4-BE49-F238E27FC236}">
                <a16:creationId xmlns:a16="http://schemas.microsoft.com/office/drawing/2014/main" id="{8C0A57DE-B2B2-43EF-9A33-FA399A4285EB}"/>
              </a:ext>
            </a:extLst>
          </p:cNvPr>
          <p:cNvSpPr txBox="1"/>
          <p:nvPr/>
        </p:nvSpPr>
        <p:spPr>
          <a:xfrm>
            <a:off x="896535" y="3647737"/>
            <a:ext cx="2461022"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Euler’s method</a:t>
            </a:r>
            <a:endParaRPr lang="en-US" dirty="0"/>
          </a:p>
        </p:txBody>
      </p:sp>
      <p:sp>
        <p:nvSpPr>
          <p:cNvPr id="11" name="TextBox 10">
            <a:extLst>
              <a:ext uri="{FF2B5EF4-FFF2-40B4-BE49-F238E27FC236}">
                <a16:creationId xmlns:a16="http://schemas.microsoft.com/office/drawing/2014/main" id="{F7976544-45B7-4FB5-91B4-2CDB86C3ED61}"/>
              </a:ext>
            </a:extLst>
          </p:cNvPr>
          <p:cNvSpPr txBox="1"/>
          <p:nvPr/>
        </p:nvSpPr>
        <p:spPr>
          <a:xfrm>
            <a:off x="1453749" y="3034288"/>
            <a:ext cx="2160985" cy="430887"/>
          </a:xfrm>
          <a:prstGeom prst="rect">
            <a:avLst/>
          </a:prstGeom>
          <a:noFill/>
        </p:spPr>
        <p:txBody>
          <a:bodyPr wrap="square">
            <a:spAutoFit/>
          </a:bodyPr>
          <a:lstStyle/>
          <a:p>
            <a:r>
              <a:rPr lang="en-US" sz="2200" cap="small"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ivp</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algorithm</a:t>
            </a:r>
            <a:endParaRPr lang="en-US" dirty="0"/>
          </a:p>
        </p:txBody>
      </p:sp>
      <p:sp>
        <p:nvSpPr>
          <p:cNvPr id="12" name="TextBox 11">
            <a:extLst>
              <a:ext uri="{FF2B5EF4-FFF2-40B4-BE49-F238E27FC236}">
                <a16:creationId xmlns:a16="http://schemas.microsoft.com/office/drawing/2014/main" id="{467363EA-66ED-43C3-9952-A892D4697161}"/>
              </a:ext>
            </a:extLst>
          </p:cNvPr>
          <p:cNvSpPr txBox="1"/>
          <p:nvPr/>
        </p:nvSpPr>
        <p:spPr>
          <a:xfrm>
            <a:off x="5211371" y="3034288"/>
            <a:ext cx="3018234"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Integration algorithm</a:t>
            </a:r>
            <a:endParaRPr lang="en-US" dirty="0"/>
          </a:p>
        </p:txBody>
      </p:sp>
      <p:sp>
        <p:nvSpPr>
          <p:cNvPr id="13" name="TextBox 12">
            <a:extLst>
              <a:ext uri="{FF2B5EF4-FFF2-40B4-BE49-F238E27FC236}">
                <a16:creationId xmlns:a16="http://schemas.microsoft.com/office/drawing/2014/main" id="{0CEEA88F-38BC-4E90-A9C2-A891F3E4A9CE}"/>
              </a:ext>
            </a:extLst>
          </p:cNvPr>
          <p:cNvSpPr txBox="1"/>
          <p:nvPr/>
        </p:nvSpPr>
        <p:spPr>
          <a:xfrm>
            <a:off x="5519147" y="3647736"/>
            <a:ext cx="2461022"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Riemann sums</a:t>
            </a:r>
            <a:endParaRPr lang="en-US" dirty="0"/>
          </a:p>
        </p:txBody>
      </p:sp>
      <p:sp>
        <p:nvSpPr>
          <p:cNvPr id="14" name="TextBox 13">
            <a:extLst>
              <a:ext uri="{FF2B5EF4-FFF2-40B4-BE49-F238E27FC236}">
                <a16:creationId xmlns:a16="http://schemas.microsoft.com/office/drawing/2014/main" id="{68E3A7D2-38FB-41E8-8157-055647B8A027}"/>
              </a:ext>
            </a:extLst>
          </p:cNvPr>
          <p:cNvSpPr txBox="1"/>
          <p:nvPr/>
        </p:nvSpPr>
        <p:spPr>
          <a:xfrm>
            <a:off x="896535" y="4124995"/>
            <a:ext cx="2461022" cy="430887"/>
          </a:xfrm>
          <a:prstGeom prst="rect">
            <a:avLst/>
          </a:prstGeom>
          <a:noFill/>
        </p:spPr>
        <p:txBody>
          <a:bodyPr wrap="square">
            <a:spAutoFit/>
          </a:bodyPr>
          <a:lstStyle/>
          <a:p>
            <a:r>
              <a:rPr lang="en-US" sz="2200"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Heun’s</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 method</a:t>
            </a:r>
            <a:endParaRPr lang="en-US" dirty="0"/>
          </a:p>
        </p:txBody>
      </p:sp>
      <p:sp>
        <p:nvSpPr>
          <p:cNvPr id="15" name="TextBox 14">
            <a:extLst>
              <a:ext uri="{FF2B5EF4-FFF2-40B4-BE49-F238E27FC236}">
                <a16:creationId xmlns:a16="http://schemas.microsoft.com/office/drawing/2014/main" id="{192F22F1-D9A4-433B-80A7-3981A7DBFCF6}"/>
              </a:ext>
            </a:extLst>
          </p:cNvPr>
          <p:cNvSpPr txBox="1"/>
          <p:nvPr/>
        </p:nvSpPr>
        <p:spPr>
          <a:xfrm>
            <a:off x="5519147" y="4124994"/>
            <a:ext cx="2461022"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Trapezoidal rule</a:t>
            </a:r>
            <a:endParaRPr lang="en-US" dirty="0"/>
          </a:p>
        </p:txBody>
      </p:sp>
      <p:sp>
        <p:nvSpPr>
          <p:cNvPr id="16" name="TextBox 15">
            <a:extLst>
              <a:ext uri="{FF2B5EF4-FFF2-40B4-BE49-F238E27FC236}">
                <a16:creationId xmlns:a16="http://schemas.microsoft.com/office/drawing/2014/main" id="{516D7253-13D0-4C63-B8BE-ECCDEB817B80}"/>
              </a:ext>
            </a:extLst>
          </p:cNvPr>
          <p:cNvSpPr txBox="1"/>
          <p:nvPr/>
        </p:nvSpPr>
        <p:spPr>
          <a:xfrm>
            <a:off x="896534" y="4602253"/>
            <a:ext cx="3832628"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4</a:t>
            </a:r>
            <a:r>
              <a:rPr lang="en-US" sz="2200" baseline="30000" dirty="0">
                <a:solidFill>
                  <a:prstClr val="white"/>
                </a:solidFill>
                <a:latin typeface="Cambria" panose="02040503050406030204" pitchFamily="18" charset="0"/>
                <a:ea typeface="Cambria" panose="02040503050406030204" pitchFamily="18" charset="0"/>
                <a:cs typeface="Times New Roman" panose="02020603050405020304" pitchFamily="18" charset="0"/>
              </a:rPr>
              <a:t>th</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-order Runge-</a:t>
            </a:r>
            <a:r>
              <a:rPr lang="en-US" sz="2200"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Kutta</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 method</a:t>
            </a:r>
            <a:endParaRPr lang="en-US" dirty="0"/>
          </a:p>
        </p:txBody>
      </p:sp>
      <p:sp>
        <p:nvSpPr>
          <p:cNvPr id="17" name="TextBox 16">
            <a:extLst>
              <a:ext uri="{FF2B5EF4-FFF2-40B4-BE49-F238E27FC236}">
                <a16:creationId xmlns:a16="http://schemas.microsoft.com/office/drawing/2014/main" id="{BC4CCB72-A14A-4760-BC2A-BD201EFBBD02}"/>
              </a:ext>
            </a:extLst>
          </p:cNvPr>
          <p:cNvSpPr txBox="1"/>
          <p:nvPr/>
        </p:nvSpPr>
        <p:spPr>
          <a:xfrm>
            <a:off x="5519147" y="4602252"/>
            <a:ext cx="2461022"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Simpson’s rule</a:t>
            </a:r>
            <a:endParaRPr lang="en-US" dirty="0"/>
          </a:p>
        </p:txBody>
      </p:sp>
      <p:sp>
        <p:nvSpPr>
          <p:cNvPr id="18" name="TextBox 17">
            <a:extLst>
              <a:ext uri="{FF2B5EF4-FFF2-40B4-BE49-F238E27FC236}">
                <a16:creationId xmlns:a16="http://schemas.microsoft.com/office/drawing/2014/main" id="{12D9652B-0440-4D82-B92D-F3936F2FA005}"/>
              </a:ext>
            </a:extLst>
          </p:cNvPr>
          <p:cNvSpPr txBox="1"/>
          <p:nvPr/>
        </p:nvSpPr>
        <p:spPr>
          <a:xfrm>
            <a:off x="896535" y="5079511"/>
            <a:ext cx="3832628"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Adaptive Euler-</a:t>
            </a:r>
            <a:r>
              <a:rPr lang="en-US" sz="2200"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Heun</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 method</a:t>
            </a:r>
            <a:endParaRPr lang="en-US" dirty="0"/>
          </a:p>
        </p:txBody>
      </p:sp>
      <p:sp>
        <p:nvSpPr>
          <p:cNvPr id="19" name="TextBox 18">
            <a:extLst>
              <a:ext uri="{FF2B5EF4-FFF2-40B4-BE49-F238E27FC236}">
                <a16:creationId xmlns:a16="http://schemas.microsoft.com/office/drawing/2014/main" id="{A46AD654-724B-47CD-8C2D-7FAB139F9683}"/>
              </a:ext>
            </a:extLst>
          </p:cNvPr>
          <p:cNvSpPr txBox="1"/>
          <p:nvPr/>
        </p:nvSpPr>
        <p:spPr>
          <a:xfrm>
            <a:off x="6207924" y="5079510"/>
            <a:ext cx="824503"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n/a</a:t>
            </a:r>
            <a:endParaRPr lang="en-US" dirty="0"/>
          </a:p>
        </p:txBody>
      </p:sp>
      <p:sp>
        <p:nvSpPr>
          <p:cNvPr id="20" name="TextBox 19">
            <a:extLst>
              <a:ext uri="{FF2B5EF4-FFF2-40B4-BE49-F238E27FC236}">
                <a16:creationId xmlns:a16="http://schemas.microsoft.com/office/drawing/2014/main" id="{4C84B068-3BF9-4C69-A101-446F03B65D80}"/>
              </a:ext>
            </a:extLst>
          </p:cNvPr>
          <p:cNvSpPr txBox="1"/>
          <p:nvPr/>
        </p:nvSpPr>
        <p:spPr>
          <a:xfrm>
            <a:off x="896535" y="5556769"/>
            <a:ext cx="4446990"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Adaptive </a:t>
            </a:r>
            <a:r>
              <a:rPr lang="en-US" sz="2200"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Dormand</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-Prince method</a:t>
            </a:r>
            <a:endParaRPr lang="en-US" dirty="0"/>
          </a:p>
        </p:txBody>
      </p:sp>
      <p:sp>
        <p:nvSpPr>
          <p:cNvPr id="21" name="TextBox 20">
            <a:extLst>
              <a:ext uri="{FF2B5EF4-FFF2-40B4-BE49-F238E27FC236}">
                <a16:creationId xmlns:a16="http://schemas.microsoft.com/office/drawing/2014/main" id="{E7466D64-BF24-42D2-B3C4-334BED3F3FFE}"/>
              </a:ext>
            </a:extLst>
          </p:cNvPr>
          <p:cNvSpPr txBox="1"/>
          <p:nvPr/>
        </p:nvSpPr>
        <p:spPr>
          <a:xfrm>
            <a:off x="6207924" y="5556768"/>
            <a:ext cx="824503"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n/a</a:t>
            </a:r>
            <a:endParaRPr lang="en-US" dirty="0"/>
          </a:p>
        </p:txBody>
      </p:sp>
      <p:sp>
        <p:nvSpPr>
          <p:cNvPr id="22" name="TextBox 21">
            <a:extLst>
              <a:ext uri="{FF2B5EF4-FFF2-40B4-BE49-F238E27FC236}">
                <a16:creationId xmlns:a16="http://schemas.microsoft.com/office/drawing/2014/main" id="{77A0F4AD-4B79-4D79-BE5F-62840097474B}"/>
              </a:ext>
            </a:extLst>
          </p:cNvPr>
          <p:cNvSpPr txBox="1"/>
          <p:nvPr/>
        </p:nvSpPr>
        <p:spPr>
          <a:xfrm>
            <a:off x="895343" y="6036341"/>
            <a:ext cx="4446990"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Backward-Euler method</a:t>
            </a:r>
            <a:endParaRPr lang="en-US" dirty="0"/>
          </a:p>
        </p:txBody>
      </p:sp>
      <p:sp>
        <p:nvSpPr>
          <p:cNvPr id="23" name="TextBox 22">
            <a:extLst>
              <a:ext uri="{FF2B5EF4-FFF2-40B4-BE49-F238E27FC236}">
                <a16:creationId xmlns:a16="http://schemas.microsoft.com/office/drawing/2014/main" id="{9EBE9187-DB2A-47F7-B6DC-281EEB580E81}"/>
              </a:ext>
            </a:extLst>
          </p:cNvPr>
          <p:cNvSpPr txBox="1"/>
          <p:nvPr/>
        </p:nvSpPr>
        <p:spPr>
          <a:xfrm>
            <a:off x="6206732" y="6036340"/>
            <a:ext cx="824503"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n/a</a:t>
            </a:r>
            <a:endParaRPr lang="en-US" dirty="0"/>
          </a:p>
        </p:txBody>
      </p:sp>
      <p:pic>
        <p:nvPicPr>
          <p:cNvPr id="26" name="Audio 25">
            <a:hlinkClick r:id="" action="ppaction://media"/>
            <a:extLst>
              <a:ext uri="{FF2B5EF4-FFF2-40B4-BE49-F238E27FC236}">
                <a16:creationId xmlns:a16="http://schemas.microsoft.com/office/drawing/2014/main" id="{9633ECD2-B137-43DC-9A1E-61A883D6C9B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3544192"/>
      </p:ext>
    </p:extLst>
  </p:cSld>
  <p:clrMapOvr>
    <a:masterClrMapping/>
  </p:clrMapOvr>
  <mc:AlternateContent xmlns:mc="http://schemas.openxmlformats.org/markup-compatibility/2006" xmlns:p14="http://schemas.microsoft.com/office/powerpoint/2010/main">
    <mc:Choice Requires="p14">
      <p:transition spd="slow" p14:dur="2000" advTm="87081"/>
    </mc:Choice>
    <mc:Fallback xmlns="">
      <p:transition spd="slow" advTm="8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6"/>
                </p:tgtEl>
              </p:cMediaNode>
            </p:audio>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Visual interpretation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To understand how these techniques work, it is useful to understand what the ordinary differential equation means visually</a:t>
            </a:r>
          </a:p>
          <a:p>
            <a:pPr lvl="1"/>
            <a:r>
              <a:rPr lang="en-US" dirty="0"/>
              <a:t>If                                     , then the</a:t>
            </a:r>
            <a:br>
              <a:rPr lang="en-US" dirty="0"/>
            </a:br>
            <a:r>
              <a:rPr lang="en-US" dirty="0"/>
              <a:t>slope of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for any </a:t>
            </a:r>
            <a:r>
              <a:rPr lang="en-US" i="1" dirty="0">
                <a:latin typeface="Times New Roman" panose="02020603050405020304" pitchFamily="18" charset="0"/>
              </a:rPr>
              <a:t>t</a:t>
            </a:r>
            <a:r>
              <a:rPr lang="en-US" dirty="0"/>
              <a:t> must</a:t>
            </a:r>
            <a:br>
              <a:rPr lang="en-US" dirty="0"/>
            </a:br>
            <a:r>
              <a:rPr lang="en-US" dirty="0"/>
              <a:t>equal the function in question </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a:extLst>
              <a:ext uri="{FF2B5EF4-FFF2-40B4-BE49-F238E27FC236}">
                <a16:creationId xmlns:a16="http://schemas.microsoft.com/office/drawing/2014/main" id="{8A314D23-A052-4EC7-BBB3-AEB0B1159998}"/>
              </a:ext>
            </a:extLst>
          </p:cNvPr>
          <p:cNvGraphicFramePr>
            <a:graphicFrameLocks noChangeAspect="1"/>
          </p:cNvGraphicFramePr>
          <p:nvPr>
            <p:extLst>
              <p:ext uri="{D42A27DB-BD31-4B8C-83A1-F6EECF244321}">
                <p14:modId xmlns:p14="http://schemas.microsoft.com/office/powerpoint/2010/main" val="3743382757"/>
              </p:ext>
            </p:extLst>
          </p:nvPr>
        </p:nvGraphicFramePr>
        <p:xfrm>
          <a:off x="1539875" y="2654300"/>
          <a:ext cx="2068513" cy="473075"/>
        </p:xfrm>
        <a:graphic>
          <a:graphicData uri="http://schemas.openxmlformats.org/presentationml/2006/ole">
            <mc:AlternateContent xmlns:mc="http://schemas.openxmlformats.org/markup-compatibility/2006">
              <mc:Choice xmlns:v="urn:schemas-microsoft-com:vml" Requires="v">
                <p:oleObj name="Equation" r:id="rId5" imgW="1168200" imgH="266400" progId="Equation.DSMT4">
                  <p:embed/>
                </p:oleObj>
              </mc:Choice>
              <mc:Fallback>
                <p:oleObj name="Equation" r:id="rId5" imgW="1168200" imgH="26640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1539875" y="2654300"/>
                        <a:ext cx="2068513" cy="473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7436AEE-F4CD-4E1C-855A-5C319AF4DC93}"/>
              </a:ext>
            </a:extLst>
          </p:cNvPr>
          <p:cNvGraphicFramePr>
            <a:graphicFrameLocks noChangeAspect="1"/>
          </p:cNvGraphicFramePr>
          <p:nvPr>
            <p:extLst>
              <p:ext uri="{D42A27DB-BD31-4B8C-83A1-F6EECF244321}">
                <p14:modId xmlns:p14="http://schemas.microsoft.com/office/powerpoint/2010/main" val="2064756175"/>
              </p:ext>
            </p:extLst>
          </p:nvPr>
        </p:nvGraphicFramePr>
        <p:xfrm>
          <a:off x="1021476" y="3893344"/>
          <a:ext cx="3327400" cy="473075"/>
        </p:xfrm>
        <a:graphic>
          <a:graphicData uri="http://schemas.openxmlformats.org/presentationml/2006/ole">
            <mc:AlternateContent xmlns:mc="http://schemas.openxmlformats.org/markup-compatibility/2006">
              <mc:Choice xmlns:v="urn:schemas-microsoft-com:vml" Requires="v">
                <p:oleObj name="Equation" r:id="rId7" imgW="1879560" imgH="266400" progId="Equation.DSMT4">
                  <p:embed/>
                </p:oleObj>
              </mc:Choice>
              <mc:Fallback>
                <p:oleObj name="Equation" r:id="rId7" imgW="1879560" imgH="266400" progId="Equation.DSMT4">
                  <p:embed/>
                  <p:pic>
                    <p:nvPicPr>
                      <p:cNvPr id="7" name="Object 6">
                        <a:extLst>
                          <a:ext uri="{FF2B5EF4-FFF2-40B4-BE49-F238E27FC236}">
                            <a16:creationId xmlns:a16="http://schemas.microsoft.com/office/drawing/2014/main" id="{8A314D23-A052-4EC7-BBB3-AEB0B1159998}"/>
                          </a:ext>
                        </a:extLst>
                      </p:cNvPr>
                      <p:cNvPicPr/>
                      <p:nvPr/>
                    </p:nvPicPr>
                    <p:blipFill>
                      <a:blip r:embed="rId8"/>
                      <a:stretch>
                        <a:fillRect/>
                      </a:stretch>
                    </p:blipFill>
                    <p:spPr>
                      <a:xfrm>
                        <a:off x="1021476" y="3893344"/>
                        <a:ext cx="3327400" cy="473075"/>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C0669132-D6AB-4AFB-8105-5E89F945F455}"/>
              </a:ext>
            </a:extLst>
          </p:cNvPr>
          <p:cNvPicPr>
            <a:picLocks noChangeAspect="1"/>
          </p:cNvPicPr>
          <p:nvPr/>
        </p:nvPicPr>
        <p:blipFill>
          <a:blip r:embed="rId9"/>
          <a:stretch>
            <a:fillRect/>
          </a:stretch>
        </p:blipFill>
        <p:spPr>
          <a:xfrm>
            <a:off x="4913152" y="2468563"/>
            <a:ext cx="3962400" cy="3657600"/>
          </a:xfrm>
          <a:prstGeom prst="rect">
            <a:avLst/>
          </a:prstGeom>
        </p:spPr>
      </p:pic>
      <p:graphicFrame>
        <p:nvGraphicFramePr>
          <p:cNvPr id="12" name="Object 11">
            <a:extLst>
              <a:ext uri="{FF2B5EF4-FFF2-40B4-BE49-F238E27FC236}">
                <a16:creationId xmlns:a16="http://schemas.microsoft.com/office/drawing/2014/main" id="{C239DFA1-CB4E-4218-8055-04B6965A293D}"/>
              </a:ext>
            </a:extLst>
          </p:cNvPr>
          <p:cNvGraphicFramePr>
            <a:graphicFrameLocks noChangeAspect="1"/>
          </p:cNvGraphicFramePr>
          <p:nvPr>
            <p:extLst>
              <p:ext uri="{D42A27DB-BD31-4B8C-83A1-F6EECF244321}">
                <p14:modId xmlns:p14="http://schemas.microsoft.com/office/powerpoint/2010/main" val="3300731963"/>
              </p:ext>
            </p:extLst>
          </p:nvPr>
        </p:nvGraphicFramePr>
        <p:xfrm>
          <a:off x="2979657" y="5041107"/>
          <a:ext cx="1169988" cy="450850"/>
        </p:xfrm>
        <a:graphic>
          <a:graphicData uri="http://schemas.openxmlformats.org/presentationml/2006/ole">
            <mc:AlternateContent xmlns:mc="http://schemas.openxmlformats.org/markup-compatibility/2006">
              <mc:Choice xmlns:v="urn:schemas-microsoft-com:vml" Requires="v">
                <p:oleObj name="Equation" r:id="rId10" imgW="660240" imgH="253800" progId="Equation.DSMT4">
                  <p:embed/>
                </p:oleObj>
              </mc:Choice>
              <mc:Fallback>
                <p:oleObj name="Equation" r:id="rId10" imgW="660240" imgH="253800" progId="Equation.DSMT4">
                  <p:embed/>
                  <p:pic>
                    <p:nvPicPr>
                      <p:cNvPr id="9" name="Object 8">
                        <a:extLst>
                          <a:ext uri="{FF2B5EF4-FFF2-40B4-BE49-F238E27FC236}">
                            <a16:creationId xmlns:a16="http://schemas.microsoft.com/office/drawing/2014/main" id="{57436AEE-F4CD-4E1C-855A-5C319AF4DC93}"/>
                          </a:ext>
                        </a:extLst>
                      </p:cNvPr>
                      <p:cNvPicPr/>
                      <p:nvPr/>
                    </p:nvPicPr>
                    <p:blipFill>
                      <a:blip r:embed="rId11"/>
                      <a:stretch>
                        <a:fillRect/>
                      </a:stretch>
                    </p:blipFill>
                    <p:spPr>
                      <a:xfrm>
                        <a:off x="2979657" y="5041107"/>
                        <a:ext cx="1169988" cy="450850"/>
                      </a:xfrm>
                      <a:prstGeom prst="rect">
                        <a:avLst/>
                      </a:prstGeom>
                    </p:spPr>
                  </p:pic>
                </p:oleObj>
              </mc:Fallback>
            </mc:AlternateContent>
          </a:graphicData>
        </a:graphic>
      </p:graphicFrame>
      <p:cxnSp>
        <p:nvCxnSpPr>
          <p:cNvPr id="13" name="Straight Arrow Connector 12">
            <a:extLst>
              <a:ext uri="{FF2B5EF4-FFF2-40B4-BE49-F238E27FC236}">
                <a16:creationId xmlns:a16="http://schemas.microsoft.com/office/drawing/2014/main" id="{0034CBDF-D447-4089-B9C1-6E12278CBEBB}"/>
              </a:ext>
            </a:extLst>
          </p:cNvPr>
          <p:cNvCxnSpPr/>
          <p:nvPr/>
        </p:nvCxnSpPr>
        <p:spPr>
          <a:xfrm flipH="1" flipV="1">
            <a:off x="3143250" y="4430712"/>
            <a:ext cx="242888" cy="590154"/>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23F920AA-D0D2-4D2C-A8D5-B1ECB3DFB55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3361628"/>
      </p:ext>
    </p:extLst>
  </p:cSld>
  <p:clrMapOvr>
    <a:masterClrMapping/>
  </p:clrMapOvr>
  <mc:AlternateContent xmlns:mc="http://schemas.openxmlformats.org/markup-compatibility/2006" xmlns:p14="http://schemas.microsoft.com/office/powerpoint/2010/main">
    <mc:Choice Requires="p14">
      <p:transition spd="slow" p14:dur="2000" advTm="104213"/>
    </mc:Choice>
    <mc:Fallback xmlns="">
      <p:transition spd="slow" advTm="10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10;&#10;Description automatically generated">
            <a:extLst>
              <a:ext uri="{FF2B5EF4-FFF2-40B4-BE49-F238E27FC236}">
                <a16:creationId xmlns:a16="http://schemas.microsoft.com/office/drawing/2014/main" id="{AF94124A-6FBA-4C77-9E27-66AF8AC9092F}"/>
              </a:ext>
            </a:extLst>
          </p:cNvPr>
          <p:cNvPicPr>
            <a:picLocks noChangeAspect="1"/>
          </p:cNvPicPr>
          <p:nvPr/>
        </p:nvPicPr>
        <p:blipFill>
          <a:blip r:embed="rId5"/>
          <a:stretch>
            <a:fillRect/>
          </a:stretch>
        </p:blipFill>
        <p:spPr>
          <a:xfrm>
            <a:off x="4917914" y="2468563"/>
            <a:ext cx="3962400" cy="3657600"/>
          </a:xfrm>
          <a:prstGeom prst="rect">
            <a:avLst/>
          </a:prstGeom>
        </p:spPr>
      </p:pic>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Visual interpretation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For example, if </a:t>
            </a:r>
            <a:r>
              <a:rPr lang="en-US" i="1" dirty="0">
                <a:latin typeface="Times New Roman" panose="02020603050405020304" pitchFamily="18" charset="0"/>
              </a:rPr>
              <a:t>y</a:t>
            </a:r>
            <a:r>
              <a:rPr lang="en-US" dirty="0">
                <a:latin typeface="Times New Roman" panose="02020603050405020304" pitchFamily="18" charset="0"/>
              </a:rPr>
              <a:t>(0) = 1</a:t>
            </a:r>
            <a:r>
              <a:rPr lang="en-US" dirty="0"/>
              <a:t>, there is only one function that satisfies this condition and the differential equation</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a:extLst>
              <a:ext uri="{FF2B5EF4-FFF2-40B4-BE49-F238E27FC236}">
                <a16:creationId xmlns:a16="http://schemas.microsoft.com/office/drawing/2014/main" id="{57436AEE-F4CD-4E1C-855A-5C319AF4DC93}"/>
              </a:ext>
            </a:extLst>
          </p:cNvPr>
          <p:cNvGraphicFramePr>
            <a:graphicFrameLocks noChangeAspect="1"/>
          </p:cNvGraphicFramePr>
          <p:nvPr/>
        </p:nvGraphicFramePr>
        <p:xfrm>
          <a:off x="1021476" y="3893344"/>
          <a:ext cx="3327400" cy="473075"/>
        </p:xfrm>
        <a:graphic>
          <a:graphicData uri="http://schemas.openxmlformats.org/presentationml/2006/ole">
            <mc:AlternateContent xmlns:mc="http://schemas.openxmlformats.org/markup-compatibility/2006">
              <mc:Choice xmlns:v="urn:schemas-microsoft-com:vml" Requires="v">
                <p:oleObj name="Equation" r:id="rId6" imgW="1879560" imgH="266400" progId="Equation.DSMT4">
                  <p:embed/>
                </p:oleObj>
              </mc:Choice>
              <mc:Fallback>
                <p:oleObj name="Equation" r:id="rId6" imgW="1879560" imgH="266400" progId="Equation.DSMT4">
                  <p:embed/>
                  <p:pic>
                    <p:nvPicPr>
                      <p:cNvPr id="9" name="Object 8">
                        <a:extLst>
                          <a:ext uri="{FF2B5EF4-FFF2-40B4-BE49-F238E27FC236}">
                            <a16:creationId xmlns:a16="http://schemas.microsoft.com/office/drawing/2014/main" id="{57436AEE-F4CD-4E1C-855A-5C319AF4DC93}"/>
                          </a:ext>
                        </a:extLst>
                      </p:cNvPr>
                      <p:cNvPicPr/>
                      <p:nvPr/>
                    </p:nvPicPr>
                    <p:blipFill>
                      <a:blip r:embed="rId7"/>
                      <a:stretch>
                        <a:fillRect/>
                      </a:stretch>
                    </p:blipFill>
                    <p:spPr>
                      <a:xfrm>
                        <a:off x="1021476" y="3893344"/>
                        <a:ext cx="3327400" cy="473075"/>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134AD073-93E3-41B1-8AD8-EAE50496907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81267134"/>
      </p:ext>
    </p:extLst>
  </p:cSld>
  <p:clrMapOvr>
    <a:masterClrMapping/>
  </p:clrMapOvr>
  <mc:AlternateContent xmlns:mc="http://schemas.openxmlformats.org/markup-compatibility/2006" xmlns:p14="http://schemas.microsoft.com/office/powerpoint/2010/main">
    <mc:Choice Requires="p14">
      <p:transition spd="slow" p14:dur="2000" advTm="39991"/>
    </mc:Choice>
    <mc:Fallback xmlns="">
      <p:transition spd="slow" advTm="39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D01888ED-C8AA-4010-8419-2DAC245CA966}"/>
              </a:ext>
            </a:extLst>
          </p:cNvPr>
          <p:cNvPicPr>
            <a:picLocks noChangeAspect="1"/>
          </p:cNvPicPr>
          <p:nvPr/>
        </p:nvPicPr>
        <p:blipFill>
          <a:blip r:embed="rId5"/>
          <a:stretch>
            <a:fillRect/>
          </a:stretch>
        </p:blipFill>
        <p:spPr>
          <a:xfrm>
            <a:off x="4913152" y="2468563"/>
            <a:ext cx="3962400" cy="3657600"/>
          </a:xfrm>
          <a:prstGeom prst="rect">
            <a:avLst/>
          </a:prstGeom>
        </p:spPr>
      </p:pic>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Visual interpretation</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Similarly, if </a:t>
            </a:r>
            <a:r>
              <a:rPr lang="en-US" i="1" dirty="0">
                <a:latin typeface="Times New Roman" panose="02020603050405020304" pitchFamily="18" charset="0"/>
              </a:rPr>
              <a:t>y</a:t>
            </a:r>
            <a:r>
              <a:rPr lang="en-US" dirty="0">
                <a:latin typeface="Times New Roman" panose="02020603050405020304" pitchFamily="18" charset="0"/>
              </a:rPr>
              <a:t>(0) = 0</a:t>
            </a:r>
            <a:r>
              <a:rPr lang="en-US" dirty="0"/>
              <a:t>, again, there is only one function that satisfies both this condition and the differential equation</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9" name="Object 8">
            <a:extLst>
              <a:ext uri="{FF2B5EF4-FFF2-40B4-BE49-F238E27FC236}">
                <a16:creationId xmlns:a16="http://schemas.microsoft.com/office/drawing/2014/main" id="{57436AEE-F4CD-4E1C-855A-5C319AF4DC93}"/>
              </a:ext>
            </a:extLst>
          </p:cNvPr>
          <p:cNvGraphicFramePr>
            <a:graphicFrameLocks noChangeAspect="1"/>
          </p:cNvGraphicFramePr>
          <p:nvPr/>
        </p:nvGraphicFramePr>
        <p:xfrm>
          <a:off x="1021476" y="3893344"/>
          <a:ext cx="3327400" cy="473075"/>
        </p:xfrm>
        <a:graphic>
          <a:graphicData uri="http://schemas.openxmlformats.org/presentationml/2006/ole">
            <mc:AlternateContent xmlns:mc="http://schemas.openxmlformats.org/markup-compatibility/2006">
              <mc:Choice xmlns:v="urn:schemas-microsoft-com:vml" Requires="v">
                <p:oleObj name="Equation" r:id="rId6" imgW="1879560" imgH="266400" progId="Equation.DSMT4">
                  <p:embed/>
                </p:oleObj>
              </mc:Choice>
              <mc:Fallback>
                <p:oleObj name="Equation" r:id="rId6" imgW="1879560" imgH="266400" progId="Equation.DSMT4">
                  <p:embed/>
                  <p:pic>
                    <p:nvPicPr>
                      <p:cNvPr id="9" name="Object 8">
                        <a:extLst>
                          <a:ext uri="{FF2B5EF4-FFF2-40B4-BE49-F238E27FC236}">
                            <a16:creationId xmlns:a16="http://schemas.microsoft.com/office/drawing/2014/main" id="{57436AEE-F4CD-4E1C-855A-5C319AF4DC93}"/>
                          </a:ext>
                        </a:extLst>
                      </p:cNvPr>
                      <p:cNvPicPr/>
                      <p:nvPr/>
                    </p:nvPicPr>
                    <p:blipFill>
                      <a:blip r:embed="rId7"/>
                      <a:stretch>
                        <a:fillRect/>
                      </a:stretch>
                    </p:blipFill>
                    <p:spPr>
                      <a:xfrm>
                        <a:off x="1021476" y="3893344"/>
                        <a:ext cx="3327400" cy="4730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27E7C3C4-7A20-41B8-A780-2CDC8B3D3D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99964021"/>
      </p:ext>
    </p:extLst>
  </p:cSld>
  <p:clrMapOvr>
    <a:masterClrMapping/>
  </p:clrMapOvr>
  <mc:AlternateContent xmlns:mc="http://schemas.openxmlformats.org/markup-compatibility/2006" xmlns:p14="http://schemas.microsoft.com/office/powerpoint/2010/main">
    <mc:Choice Requires="p14">
      <p:transition spd="slow" p14:dur="2000" advTm="36462"/>
    </mc:Choice>
    <mc:Fallback xmlns="">
      <p:transition spd="slow" advTm="3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2|20.1"/>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8.6|7.4|13.4|16.9"/>
</p:tagLst>
</file>

<file path=ppt/tags/tag3.xml><?xml version="1.0" encoding="utf-8"?>
<p:tagLst xmlns:a="http://schemas.openxmlformats.org/drawingml/2006/main" xmlns:r="http://schemas.openxmlformats.org/officeDocument/2006/relationships" xmlns:p="http://schemas.openxmlformats.org/presentationml/2006/main">
  <p:tag name="TIMING" val="|16.5|11.2|7.8|9.3|7.5"/>
</p:tagLst>
</file>

<file path=ppt/tags/tag4.xml><?xml version="1.0" encoding="utf-8"?>
<p:tagLst xmlns:a="http://schemas.openxmlformats.org/drawingml/2006/main" xmlns:r="http://schemas.openxmlformats.org/officeDocument/2006/relationships" xmlns:p="http://schemas.openxmlformats.org/presentationml/2006/main">
  <p:tag name="TIMING" val="|6.5|7|1.8|5.1|6.8|6.6|3|5.7|7.5|4.2|2.4|3|1.2|5.5"/>
</p:tagLst>
</file>

<file path=ppt/tags/tag5.xml><?xml version="1.0" encoding="utf-8"?>
<p:tagLst xmlns:a="http://schemas.openxmlformats.org/drawingml/2006/main" xmlns:r="http://schemas.openxmlformats.org/officeDocument/2006/relationships" xmlns:p="http://schemas.openxmlformats.org/presentationml/2006/main">
  <p:tag name="TIMING" val="|12.4|32.6|15.2|7.1"/>
</p:tagLst>
</file>

<file path=ppt/tags/tag6.xml><?xml version="1.0" encoding="utf-8"?>
<p:tagLst xmlns:a="http://schemas.openxmlformats.org/drawingml/2006/main" xmlns:r="http://schemas.openxmlformats.org/officeDocument/2006/relationships" xmlns:p="http://schemas.openxmlformats.org/presentationml/2006/main">
  <p:tag name="TIMING" val="|12.4|7.5|6.3|12|8.9"/>
</p:tagLst>
</file>

<file path=ppt/tags/tag7.xml><?xml version="1.0" encoding="utf-8"?>
<p:tagLst xmlns:a="http://schemas.openxmlformats.org/drawingml/2006/main" xmlns:r="http://schemas.openxmlformats.org/officeDocument/2006/relationships" xmlns:p="http://schemas.openxmlformats.org/presentationml/2006/main">
  <p:tag name="TIMING" val="|12.4|7.5|6.3|12|8.9"/>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ags/tag9.xml><?xml version="1.0" encoding="utf-8"?>
<p:tagLst xmlns:a="http://schemas.openxmlformats.org/drawingml/2006/main" xmlns:r="http://schemas.openxmlformats.org/officeDocument/2006/relationships" xmlns:p="http://schemas.openxmlformats.org/presentationml/2006/main">
  <p:tag name="TIMING" val="|6.8|13.3|4.4|4.9|1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101662</TotalTime>
  <Words>773</Words>
  <Application>Microsoft Office PowerPoint</Application>
  <PresentationFormat>On-screen Show (4:3)</PresentationFormat>
  <Paragraphs>111</Paragraphs>
  <Slides>16</Slides>
  <Notes>0</Notes>
  <HiddenSlides>0</HiddenSlides>
  <MMClips>16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7" baseType="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Approximating solutions to 1st-order initial-value problems</vt:lpstr>
      <vt:lpstr>Introduction</vt:lpstr>
      <vt:lpstr>Initial-value problems</vt:lpstr>
      <vt:lpstr>Our approach</vt:lpstr>
      <vt:lpstr>Integration</vt:lpstr>
      <vt:lpstr>Integration</vt:lpstr>
      <vt:lpstr>Visual interpretation</vt:lpstr>
      <vt:lpstr>Visual interpretation</vt:lpstr>
      <vt:lpstr>Visual interpretation</vt:lpstr>
      <vt:lpstr>Visual interpretation</vt:lpstr>
      <vt:lpstr>Visual interpretation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1705</cp:revision>
  <dcterms:created xsi:type="dcterms:W3CDTF">2020-04-30T19:27:29Z</dcterms:created>
  <dcterms:modified xsi:type="dcterms:W3CDTF">2021-03-10T17:07:17Z</dcterms:modified>
</cp:coreProperties>
</file>